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88" r:id="rId4"/>
    <p:sldId id="314" r:id="rId5"/>
    <p:sldId id="258" r:id="rId6"/>
    <p:sldId id="275" r:id="rId7"/>
    <p:sldId id="313" r:id="rId8"/>
    <p:sldId id="311" r:id="rId9"/>
    <p:sldId id="312" r:id="rId10"/>
    <p:sldId id="315" r:id="rId11"/>
    <p:sldId id="282" r:id="rId12"/>
    <p:sldId id="295" r:id="rId13"/>
    <p:sldId id="279" r:id="rId14"/>
    <p:sldId id="297" r:id="rId15"/>
    <p:sldId id="261" r:id="rId16"/>
    <p:sldId id="280" r:id="rId17"/>
    <p:sldId id="291" r:id="rId18"/>
    <p:sldId id="307" r:id="rId19"/>
    <p:sldId id="292" r:id="rId20"/>
    <p:sldId id="294" r:id="rId21"/>
    <p:sldId id="281" r:id="rId22"/>
    <p:sldId id="289" r:id="rId23"/>
    <p:sldId id="290" r:id="rId24"/>
    <p:sldId id="309" r:id="rId25"/>
    <p:sldId id="262" r:id="rId26"/>
    <p:sldId id="300" r:id="rId27"/>
    <p:sldId id="263" r:id="rId28"/>
    <p:sldId id="264" r:id="rId29"/>
    <p:sldId id="268" r:id="rId30"/>
    <p:sldId id="273" r:id="rId31"/>
    <p:sldId id="27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68575"/>
  </p:normalViewPr>
  <p:slideViewPr>
    <p:cSldViewPr snapToGrid="0">
      <p:cViewPr varScale="1">
        <p:scale>
          <a:sx n="87" d="100"/>
          <a:sy n="87" d="100"/>
        </p:scale>
        <p:origin x="1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233A9-3973-4B4A-B2B4-E9A3C82E6839}" type="datetimeFigureOut">
              <a:rPr lang="en-US" smtClean="0"/>
              <a:t>8/2/25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E0265-1CCD-1243-841C-09C2CC1E9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71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20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5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9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6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endParaRPr lang="en-GB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90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110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00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457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229100"/>
            <a:ext cx="5486400" cy="4511630"/>
          </a:xfrm>
        </p:spPr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1213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511630"/>
          </a:xfrm>
        </p:spPr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840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511631"/>
          </a:xfrm>
        </p:spPr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766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07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975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758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229100"/>
            <a:ext cx="5486400" cy="4914900"/>
          </a:xfrm>
        </p:spPr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589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925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882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588904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759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782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22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72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203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8080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7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11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2846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75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229100"/>
            <a:ext cx="5486400" cy="3600450"/>
          </a:xfrm>
        </p:spPr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99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2846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87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4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CE0265-1CCD-1243-841C-09C2CC1E99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43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33573-4350-B5F3-8A47-7E884DD78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74977B-969D-8F8C-CD52-D3F17DD2C7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7C28E-E92F-7275-692F-5E65C726A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35B52-A844-194C-AF60-84764E732F0D}" type="datetime1">
              <a:rPr lang="en-GB" smtClean="0"/>
              <a:t>02/08/2025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BC97-E1CC-8A39-DCEF-D6204250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A92E7-91A3-0334-F4C2-9707E73B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33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03CC3-FA01-8E05-794D-9C8DB8462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AA074B-70A1-4090-9415-AD22CF46E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23D01-5B16-C682-CC28-114071DE9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8ACA-A78C-414C-9445-67CC0F9F4673}" type="datetime1">
              <a:rPr lang="en-GB" smtClean="0"/>
              <a:t>02/08/2025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775DF-CF0E-FA0D-676E-F350B30DC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4A816-F625-8D6A-D655-F1CFB4C93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2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AFE406-F07B-3B8D-E9D0-A9DB3145D6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2BFAD-BB6D-7F3A-053D-3FC3D9420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9DF4F-A9FD-5E22-3167-DEFC752FF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F5405-EEE8-2B49-B1EE-94C96AAFBCD1}" type="datetime1">
              <a:rPr lang="en-GB" smtClean="0"/>
              <a:t>02/08/2025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5E91A-843E-20AE-884B-037280118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A6921-FC6E-185F-526A-E7591195D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0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7480-0C0A-22AE-699D-A3DE1F25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604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4E5F8-A814-7080-EC24-00812E928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831"/>
            <a:ext cx="10515600" cy="468813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B6844-4D5F-CE18-349A-FEEEE5BD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0EDE-7412-7741-B24B-E26A05D62026}" type="datetime1">
              <a:rPr lang="en-GB" smtClean="0"/>
              <a:t>02/08/2025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13D9B-65B6-3563-4920-A56A40258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F9F50-C829-B469-2C79-CDE59A7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34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EB442-C38A-2AB9-1F77-2003F5E83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A8170-2339-2B7A-933F-174FF0ABA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94E95-3A2C-1B01-EABE-7B180E426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826F7-F13C-B54F-9E7C-355B46E8578C}" type="datetime1">
              <a:rPr lang="en-GB" smtClean="0"/>
              <a:t>02/08/2025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922E5-FDCE-FE3A-FC2C-AB8E5357E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A5BE1-9684-BA7A-88A5-D9F2D1B0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3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62DB4-6B6E-A1A6-F8B9-F6FAF5674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3C852-7385-6C93-474E-73F4FAB3A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39C143-D4F3-E66A-4427-B3C62BF51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C7BF4-0F82-F7A4-1D93-ACA95754D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3E40-4110-EE4A-87B9-035F4ED1B92D}" type="datetime1">
              <a:rPr lang="en-GB" smtClean="0"/>
              <a:t>02/08/2025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2C98C-58EC-C8C2-0CDA-8B05E06B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B1FB21-583C-420F-4D7E-53DCFDDC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1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B6AB8-DCBE-C0B6-E558-21D4BE907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D22CA-8646-7CC1-D9E7-BD65204B8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DAA09A-C098-F1E3-7640-7BC9B6BA6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1DB74D-335E-447D-9056-3032AF7B9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7F7176-8E84-87F1-3C47-0C93EAF2B8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FDFA04-8D77-C993-C186-97A192328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7C36C-7C99-7A40-AD4B-9E606001A2D5}" type="datetime1">
              <a:rPr lang="en-GB" smtClean="0"/>
              <a:t>02/08/2025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272494-7D9E-54F2-EC45-6FCBC635D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D7398A-B799-331F-A484-44A8DAF5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7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42DF5-9BB2-B330-313E-8B0164B12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8F75A9-524B-A40B-C50C-452B33C15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F3D-CDB5-6949-9AED-B7C02F20D18C}" type="datetime1">
              <a:rPr lang="en-GB" smtClean="0"/>
              <a:t>02/08/2025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8FE0F7-0233-132C-841E-07872F236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746F80-D3CF-6344-79E0-8E4DFCB6C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63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E6A970-9D78-B90C-833F-EF439BF76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C3FC-C63A-D34C-BB59-26C2BC2CC832}" type="datetime1">
              <a:rPr lang="en-GB" smtClean="0"/>
              <a:t>02/08/2025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75A061-B313-68C8-0332-16A5CD8E2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4D4AC-35AF-6096-47C2-54501E10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62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7A186-E4B2-C178-EC87-DFF311D4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B8AFE-7F19-1E27-0651-C9A7990EE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FDC73-FFC0-3466-176C-BD257B7E7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C0FE4C-599C-E1C7-1E96-7EC99E1BD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F9AC7-8E11-2742-8C54-292275ED074B}" type="datetime1">
              <a:rPr lang="en-GB" smtClean="0"/>
              <a:t>02/08/2025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DFBACB-967C-6DAD-72AE-BB5BA4F24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2F5A3-59DD-9C57-F0DF-DD783DCB8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63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DAE1B-BE1D-F56B-3685-7246B41D1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A7A4DE-A392-660D-C252-87A1D44879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2F3A0A-E524-CF28-74B4-C2F2246DA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C1913D-4664-5AFA-6F7B-BD9F04BDD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FDAE1-0489-D042-9867-1989504A26A3}" type="datetime1">
              <a:rPr lang="en-GB" smtClean="0"/>
              <a:t>02/08/2025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98803F-A3B3-0B0E-38E2-CDDAF6B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0B61C2-6C06-0FA7-2F41-710197B2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1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D95023-D41C-1355-0E25-C314B416F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A478C-1C92-3CCF-973A-6D2BB0F2A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5364B-F838-91FF-D5B1-93A7F165AB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52D4D-C854-B045-9716-85870DC8A5B4}" type="datetime1">
              <a:rPr lang="en-GB" smtClean="0"/>
              <a:t>02/08/2025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DA672D-169E-5EA2-28DF-0B207FFA9D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4C276-E62C-1CBA-E815-C28331CC19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C0DC5-859D-2F4D-BC9D-58504BCE5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7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56435-86C5-39B3-00F0-215DDDA40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963" y="1122362"/>
            <a:ext cx="10109771" cy="4651713"/>
          </a:xfrm>
        </p:spPr>
        <p:txBody>
          <a:bodyPr>
            <a:normAutofit fontScale="90000"/>
          </a:bodyPr>
          <a:lstStyle/>
          <a:p>
            <a:r>
              <a:rPr lang="en-US" dirty="0"/>
              <a:t>St Peter’s Church, Winchcombe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Integrated Project (IP)</a:t>
            </a:r>
            <a:br>
              <a:rPr lang="en-US" dirty="0"/>
            </a:br>
            <a:r>
              <a:rPr lang="en-US" dirty="0"/>
              <a:t>Brief to Parish</a:t>
            </a:r>
            <a:br>
              <a:rPr lang="en-US" dirty="0"/>
            </a:br>
            <a:br>
              <a:rPr lang="en-US" dirty="0"/>
            </a:br>
            <a:r>
              <a:rPr lang="en-US" dirty="0"/>
              <a:t>6 &amp; 17 Aug 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3F3CF8-18C2-0CCF-ED56-C840F2B9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538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A3D26-C62E-4BAE-2D9D-8F6E55DB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2B7B1-01D0-4EF8-A861-C234FAC3B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Costs: </a:t>
            </a:r>
          </a:p>
          <a:p>
            <a:pPr lvl="1"/>
            <a:r>
              <a:rPr lang="en-GB" dirty="0">
                <a:solidFill>
                  <a:srgbClr val="0B0C0C"/>
                </a:solidFill>
                <a:ea typeface="Times New Roman" panose="02020603050405020304" pitchFamily="18" charset="0"/>
              </a:rPr>
              <a:t>D</a:t>
            </a:r>
            <a:r>
              <a:rPr lang="en-GB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evelopment funds (pre-Faculty) for “Vision” solution possibly £50k+.</a:t>
            </a:r>
          </a:p>
          <a:p>
            <a:pPr lvl="1"/>
            <a:r>
              <a:rPr lang="en-GB" dirty="0">
                <a:solidFill>
                  <a:srgbClr val="0B0C0C"/>
                </a:solidFill>
                <a:ea typeface="Times New Roman" panose="02020603050405020304" pitchFamily="18" charset="0"/>
              </a:rPr>
              <a:t>Sources for pre-Faculty funding limited.</a:t>
            </a:r>
          </a:p>
          <a:p>
            <a:pPr lvl="1"/>
            <a:r>
              <a:rPr lang="en-GB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National Lottery Heritage Fund advice.</a:t>
            </a:r>
          </a:p>
          <a:p>
            <a:r>
              <a:rPr lang="en-GB" dirty="0">
                <a:solidFill>
                  <a:srgbClr val="0B0C0C"/>
                </a:solidFill>
                <a:ea typeface="Times New Roman" panose="02020603050405020304" pitchFamily="18" charset="0"/>
              </a:rPr>
              <a:t>Independent space: </a:t>
            </a:r>
          </a:p>
          <a:p>
            <a:pPr lvl="1"/>
            <a:r>
              <a:rPr lang="en-GB" dirty="0">
                <a:solidFill>
                  <a:srgbClr val="0B0C0C"/>
                </a:solidFill>
                <a:ea typeface="Times New Roman" panose="02020603050405020304" pitchFamily="18" charset="0"/>
              </a:rPr>
              <a:t>Development of younger family environment (and community space).</a:t>
            </a:r>
          </a:p>
          <a:p>
            <a:pPr lvl="1"/>
            <a:r>
              <a:rPr lang="en-GB" dirty="0">
                <a:solidFill>
                  <a:srgbClr val="0B0C0C"/>
                </a:solidFill>
                <a:ea typeface="Times New Roman" panose="02020603050405020304" pitchFamily="18" charset="0"/>
              </a:rPr>
              <a:t>Possible ‘quick win’.</a:t>
            </a:r>
          </a:p>
          <a:p>
            <a:r>
              <a:rPr lang="en-GB" dirty="0">
                <a:solidFill>
                  <a:srgbClr val="0B0C0C"/>
                </a:solidFill>
                <a:ea typeface="Times New Roman" panose="02020603050405020304" pitchFamily="18" charset="0"/>
              </a:rPr>
              <a:t>Contingency for boiler failure.</a:t>
            </a:r>
          </a:p>
          <a:p>
            <a:r>
              <a:rPr lang="en-GB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Phasing based on funding availability.</a:t>
            </a:r>
            <a:endParaRPr lang="en-GB" dirty="0">
              <a:effectLst/>
              <a:ea typeface="Times New Roman" panose="02020603050405020304" pitchFamily="18" charset="0"/>
            </a:endParaRPr>
          </a:p>
          <a:p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8DDA3-8730-EA1A-880B-7FCD2618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27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24774-0F3B-B008-664A-5BD22A4BE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Independent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E114C-9754-0063-8E2C-2D42890E5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Options</a:t>
            </a:r>
          </a:p>
          <a:p>
            <a:pPr lvl="1"/>
            <a:r>
              <a:rPr lang="en-US" sz="3600" dirty="0"/>
              <a:t>Lady Chapel</a:t>
            </a:r>
          </a:p>
          <a:p>
            <a:pPr lvl="1"/>
            <a:r>
              <a:rPr lang="en-US" sz="3600" dirty="0"/>
              <a:t>West end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E3947-0957-E280-2B1F-633A045EC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90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402C5-7BE2-B81D-7392-D563D2005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701" y="3259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Lady Chapel</a:t>
            </a:r>
            <a:br>
              <a:rPr lang="en-US" dirty="0"/>
            </a:br>
            <a:r>
              <a:rPr lang="en-US" dirty="0"/>
              <a:t>(Enclosed Option)</a:t>
            </a:r>
            <a:br>
              <a:rPr lang="en-US" dirty="0"/>
            </a:b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CD9DC6-19C0-325A-E55C-56515F290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6273"/>
            <a:ext cx="4846211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C259BE7-9DCB-0FC2-19DA-8A46F2F21C63}"/>
              </a:ext>
            </a:extLst>
          </p:cNvPr>
          <p:cNvSpPr/>
          <p:nvPr/>
        </p:nvSpPr>
        <p:spPr>
          <a:xfrm>
            <a:off x="47774" y="26273"/>
            <a:ext cx="4967416" cy="683172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E0AB4D-E2D4-F830-0C0D-7BDABB75A112}"/>
              </a:ext>
            </a:extLst>
          </p:cNvPr>
          <p:cNvSpPr txBox="1"/>
          <p:nvPr/>
        </p:nvSpPr>
        <p:spPr>
          <a:xfrm>
            <a:off x="6076335" y="6194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79C51A-7A8B-0706-3650-E3E3355F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890454-B7ED-6B26-63AC-944CC1F54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576077" y="2354676"/>
            <a:ext cx="3722112" cy="2096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8AD010-0628-25DF-F5E5-797AE889B5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711359" y="3056006"/>
            <a:ext cx="4262284" cy="23975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082ADE-2FC4-A602-E890-E0EB2776CB28}"/>
              </a:ext>
            </a:extLst>
          </p:cNvPr>
          <p:cNvSpPr txBox="1"/>
          <p:nvPr/>
        </p:nvSpPr>
        <p:spPr>
          <a:xfrm>
            <a:off x="6076335" y="5316329"/>
            <a:ext cx="1562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Deddington Church, Oxon</a:t>
            </a:r>
          </a:p>
        </p:txBody>
      </p:sp>
    </p:spTree>
    <p:extLst>
      <p:ext uri="{BB962C8B-B14F-4D97-AF65-F5344CB8AC3E}">
        <p14:creationId xmlns:p14="http://schemas.microsoft.com/office/powerpoint/2010/main" val="2563744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B2D82-478D-1F8F-E6A0-634AB0D85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West End</a:t>
            </a:r>
            <a:br>
              <a:rPr lang="en-US" dirty="0"/>
            </a:br>
            <a:r>
              <a:rPr lang="en-US" dirty="0"/>
              <a:t>PCC’s Essentials, Desirables and Nice to Haves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6E901-6E70-48CB-49D1-026315639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13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200621-9FBC-2F27-36B3-221697359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831"/>
            <a:ext cx="3571568" cy="4688132"/>
          </a:xfrm>
        </p:spPr>
        <p:txBody>
          <a:bodyPr>
            <a:normAutofit/>
          </a:bodyPr>
          <a:lstStyle/>
          <a:p>
            <a:pPr marL="0" indent="0" rtl="0">
              <a:buNone/>
            </a:pPr>
            <a:r>
              <a:rPr lang="en-GB" sz="2400" b="1" dirty="0">
                <a:effectLst/>
              </a:rPr>
              <a:t>Essential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Rood screen moved East.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en-GB" sz="2400" dirty="0"/>
              <a:t>Two</a:t>
            </a:r>
            <a:r>
              <a:rPr lang="en-GB" sz="2400" dirty="0">
                <a:effectLst/>
              </a:rPr>
              <a:t> loos including disabled/baby change.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Storage.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Secondary glazing.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AV hub space identified.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Catering facility.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Choir Vestry.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0B2993-FF55-7040-CDDD-C2EF064A16C7}"/>
              </a:ext>
            </a:extLst>
          </p:cNvPr>
          <p:cNvSpPr txBox="1"/>
          <p:nvPr/>
        </p:nvSpPr>
        <p:spPr>
          <a:xfrm>
            <a:off x="4793217" y="1488832"/>
            <a:ext cx="414798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effectLst/>
              </a:rPr>
              <a:t>Desirable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Font relocation.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Mezzanine.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Lift.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First floor secondary emergency access.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Folding doors in the ground floor independent space.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SW aisle area use?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</a:rPr>
              <a:t>Enclosed space above NW ground floor Choir Vestry.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D62689A-A79A-DA74-0D8A-7628DDEEC8EB}"/>
              </a:ext>
            </a:extLst>
          </p:cNvPr>
          <p:cNvSpPr txBox="1">
            <a:spLocks/>
          </p:cNvSpPr>
          <p:nvPr/>
        </p:nvSpPr>
        <p:spPr>
          <a:xfrm>
            <a:off x="8996514" y="1488831"/>
            <a:ext cx="3153697" cy="468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/>
              <a:t>Nice to Have</a:t>
            </a:r>
          </a:p>
          <a:p>
            <a:r>
              <a:rPr lang="en-GB" sz="2400" dirty="0"/>
              <a:t>Folding doors in catering hatch.</a:t>
            </a:r>
            <a:br>
              <a:rPr lang="en-GB" sz="2400" dirty="0">
                <a:solidFill>
                  <a:srgbClr val="222222"/>
                </a:solidFill>
                <a:latin typeface="Arial" panose="020B0604020202020204" pitchFamily="34" charset="0"/>
              </a:rPr>
            </a:br>
            <a:endParaRPr lang="en-GB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395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19B1F0-AA64-190F-5EE5-FE5AF6F4F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789" y="3204"/>
            <a:ext cx="4846211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C74C0FA-E1A9-F083-0F78-57CE4AF50E0A}"/>
              </a:ext>
            </a:extLst>
          </p:cNvPr>
          <p:cNvSpPr/>
          <p:nvPr/>
        </p:nvSpPr>
        <p:spPr>
          <a:xfrm>
            <a:off x="7345789" y="162641"/>
            <a:ext cx="4846211" cy="633343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0E9DC3C-51F8-D287-EF8F-B139EFD15D01}"/>
              </a:ext>
            </a:extLst>
          </p:cNvPr>
          <p:cNvSpPr txBox="1">
            <a:spLocks/>
          </p:cNvSpPr>
          <p:nvPr/>
        </p:nvSpPr>
        <p:spPr>
          <a:xfrm>
            <a:off x="1249789" y="166216"/>
            <a:ext cx="48462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West End Option</a:t>
            </a:r>
            <a:br>
              <a:rPr lang="en-US" dirty="0"/>
            </a:br>
            <a:r>
              <a:rPr lang="en-US" dirty="0"/>
              <a:t>Double Floor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2F4106-CE11-B52C-27A7-D904333A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987650"/>
            <a:ext cx="2743200" cy="365125"/>
          </a:xfrm>
        </p:spPr>
        <p:txBody>
          <a:bodyPr/>
          <a:lstStyle/>
          <a:p>
            <a:fld id="{967C0DC5-859D-2F4D-BC9D-58504BCE52F9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D60333-5DB6-3A78-D3A3-E9FAFA98CC62}"/>
              </a:ext>
            </a:extLst>
          </p:cNvPr>
          <p:cNvSpPr txBox="1"/>
          <p:nvPr/>
        </p:nvSpPr>
        <p:spPr>
          <a:xfrm>
            <a:off x="309717" y="1668760"/>
            <a:ext cx="61683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Entire West end.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/>
              <a:t>Servery</a:t>
            </a:r>
            <a:r>
              <a:rPr lang="en-US" sz="2000" dirty="0"/>
              <a:t> kitchen.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Choir Vestry with ceiling.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Existing rood screen moved East.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Two toilets.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Storage.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Mezzanine gallery.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Meeting room above Choir Vestry.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Connecting door between bell ringing chamber and gallery (2</a:t>
            </a:r>
            <a:r>
              <a:rPr lang="en-US" sz="2000" baseline="30000" dirty="0"/>
              <a:t>nd</a:t>
            </a:r>
            <a:r>
              <a:rPr lang="en-US" sz="2000" dirty="0"/>
              <a:t> emergency escape).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/>
              <a:t>W</a:t>
            </a:r>
            <a:r>
              <a:rPr lang="en-GB" sz="2000" dirty="0">
                <a:effectLst/>
              </a:rPr>
              <a:t>elcoming area and restructuring of inner lobby entrance.</a:t>
            </a:r>
          </a:p>
          <a:p>
            <a:endParaRPr lang="en-GB" sz="2000" dirty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</a:rPr>
              <a:t>Font relocation tbc in Nave.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</a:rPr>
              <a:t>AV desk location in structure (not mobile).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</a:rPr>
              <a:t>Secondary glazing.</a:t>
            </a:r>
          </a:p>
        </p:txBody>
      </p:sp>
    </p:spTree>
    <p:extLst>
      <p:ext uri="{BB962C8B-B14F-4D97-AF65-F5344CB8AC3E}">
        <p14:creationId xmlns:p14="http://schemas.microsoft.com/office/powerpoint/2010/main" val="2166789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A497A-7EF8-FC02-3F9A-FC56DEDBA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Description of Project Elements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7DE8A-E6EB-C15E-33B5-1EF259453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Heating, Solar Panels/Power.</a:t>
            </a:r>
          </a:p>
          <a:p>
            <a:endParaRPr lang="en-US" dirty="0"/>
          </a:p>
          <a:p>
            <a:r>
              <a:rPr lang="en-US" dirty="0"/>
              <a:t>Seating.</a:t>
            </a:r>
          </a:p>
          <a:p>
            <a:endParaRPr lang="en-US" dirty="0"/>
          </a:p>
          <a:p>
            <a:r>
              <a:rPr lang="en-US" dirty="0"/>
              <a:t>Lighting &amp; Audio-visual (AV).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2C382-222E-26DB-81B0-0C01FDD3D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04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04EE5-0E0D-6194-DC2A-B02C579D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Heating and Solar Panels/Power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8610E-2217-AAB0-C735-F0EA7953B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Move away from gas.</a:t>
            </a:r>
          </a:p>
          <a:p>
            <a:endParaRPr lang="en-US" dirty="0"/>
          </a:p>
          <a:p>
            <a:r>
              <a:rPr lang="en-US" dirty="0"/>
              <a:t>Solar panels and batteries.</a:t>
            </a:r>
          </a:p>
          <a:p>
            <a:endParaRPr lang="en-US" dirty="0"/>
          </a:p>
          <a:p>
            <a:r>
              <a:rPr lang="en-US" dirty="0"/>
              <a:t>Relative energy costs.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9FF31-9020-8632-E03C-1C4EAA070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040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04EE5-0E0D-6194-DC2A-B02C579D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Heating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8610E-2217-AAB0-C735-F0EA7953B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Replace gas boiler.</a:t>
            </a:r>
          </a:p>
          <a:p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Radiant chandelier.</a:t>
            </a:r>
          </a:p>
          <a:p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Radiant panels.</a:t>
            </a:r>
          </a:p>
          <a:p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Individual seat </a:t>
            </a:r>
            <a:r>
              <a:rPr lang="en-GB" sz="3200" dirty="0">
                <a:ea typeface="SimSun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eating.</a:t>
            </a:r>
          </a:p>
          <a:p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Underfloor heating. </a:t>
            </a:r>
          </a:p>
          <a:p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Under pew fixed fan </a:t>
            </a:r>
            <a:r>
              <a:rPr lang="en-GB" sz="3200" dirty="0">
                <a:ea typeface="SimSun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eaters.</a:t>
            </a:r>
          </a:p>
          <a:p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Heat Pumps</a:t>
            </a:r>
            <a:r>
              <a:rPr lang="en-GB" sz="3200" dirty="0"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C6713-6E02-9778-61B8-FEA70BD2A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17</a:t>
            </a:fld>
            <a:endParaRPr lang="en-US"/>
          </a:p>
        </p:txBody>
      </p:sp>
      <p:pic>
        <p:nvPicPr>
          <p:cNvPr id="5" name="Content Placeholder 3" descr="A picture containing indoor, wooden, wood&#10;&#10;Description automatically generated">
            <a:extLst>
              <a:ext uri="{FF2B5EF4-FFF2-40B4-BE49-F238E27FC236}">
                <a16:creationId xmlns:a16="http://schemas.microsoft.com/office/drawing/2014/main" id="{4301F95A-46AE-AEE4-3395-739CF12D0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73497" y="1322548"/>
            <a:ext cx="2879725" cy="2160588"/>
          </a:xfrm>
          <a:prstGeom prst="rect">
            <a:avLst/>
          </a:prstGeom>
        </p:spPr>
      </p:pic>
      <p:pic>
        <p:nvPicPr>
          <p:cNvPr id="6" name="Picture 5" descr="A picture containing floor, toilet, indoor, stone&#10;&#10;Description automatically generated">
            <a:extLst>
              <a:ext uri="{FF2B5EF4-FFF2-40B4-BE49-F238E27FC236}">
                <a16:creationId xmlns:a16="http://schemas.microsoft.com/office/drawing/2014/main" id="{5613B70E-55FF-FA90-587F-41C876A8C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743" y="3986284"/>
            <a:ext cx="3236913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AA2773EA-7DB8-890C-CB41-3BA1D0B84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6992" y="1219650"/>
            <a:ext cx="3278307" cy="245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99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04EE5-0E0D-6194-DC2A-B02C579D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Proposals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8610E-2217-AAB0-C735-F0EA7953B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"/>
              </a:spcAft>
            </a:pPr>
            <a:r>
              <a:rPr lang="en-GB" sz="3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Batteries. </a:t>
            </a:r>
          </a:p>
          <a:p>
            <a:pPr>
              <a:spcAft>
                <a:spcPts val="120"/>
              </a:spcAft>
            </a:pPr>
            <a:r>
              <a:rPr lang="en-GB" sz="3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Considerable capital cost.</a:t>
            </a:r>
          </a:p>
          <a:p>
            <a:pPr>
              <a:spcAft>
                <a:spcPts val="120"/>
              </a:spcAft>
            </a:pPr>
            <a:r>
              <a:rPr lang="en-GB" sz="3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Heat Pump Solution: second battery set.</a:t>
            </a:r>
          </a:p>
          <a:p>
            <a:pPr>
              <a:spcAft>
                <a:spcPts val="120"/>
              </a:spcAft>
            </a:pPr>
            <a:r>
              <a:rPr lang="en-GB" sz="36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Additional solar panels.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C6713-6E02-9778-61B8-FEA70BD2A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56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04EE5-0E0D-6194-DC2A-B02C579D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Seating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8610E-2217-AAB0-C735-F0EA7953B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</a:pPr>
            <a:r>
              <a:rPr lang="en-GB" sz="3200" dirty="0">
                <a:ea typeface="SimSun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ench options (2-5 people).</a:t>
            </a:r>
          </a:p>
          <a:p>
            <a:pPr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</a:pPr>
            <a:r>
              <a:rPr lang="en-GB" sz="3200" dirty="0">
                <a:ea typeface="SimSun" panose="02010600030101010101" pitchFamily="2" charset="-122"/>
                <a:cs typeface="Times New Roman" panose="02020603050405020304" pitchFamily="18" charset="0"/>
              </a:rPr>
              <a:t>Folding/stacking.</a:t>
            </a:r>
          </a:p>
          <a:p>
            <a:pPr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</a:pPr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Lady Chapel unchanged.  </a:t>
            </a:r>
          </a:p>
          <a:p>
            <a:pPr>
              <a:lnSpc>
                <a:spcPct val="120000"/>
              </a:lnSpc>
              <a:spcBef>
                <a:spcPts val="120"/>
              </a:spcBef>
              <a:spcAft>
                <a:spcPts val="120"/>
              </a:spcAft>
            </a:pPr>
            <a:r>
              <a:rPr lang="en-GB" sz="32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Aisle pew refurbishment.</a:t>
            </a:r>
          </a:p>
          <a:p>
            <a:endParaRPr lang="en-US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DB1EE-B07D-2407-215E-2A8134D3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77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C34BB-B6B9-AE80-36DD-88FBBB5EE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410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Introduction</a:t>
            </a:r>
            <a:br>
              <a:rPr lang="en-US" dirty="0"/>
            </a:br>
            <a:r>
              <a:rPr lang="en-US" dirty="0" err="1"/>
              <a:t>Revd</a:t>
            </a:r>
            <a:r>
              <a:rPr lang="en-US" dirty="0"/>
              <a:t> David Penny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0C5E6-EC6B-873E-79DF-DB89B5B6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1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FE8905-FDB1-ABAA-5CD9-3B4DAEFC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20</a:t>
            </a:fld>
            <a:endParaRPr lang="en-US"/>
          </a:p>
        </p:txBody>
      </p:sp>
      <p:pic>
        <p:nvPicPr>
          <p:cNvPr id="12" name="Picture 11" descr="A wooden bench with a green cushion&#10;&#10;AI-generated content may be incorrect.">
            <a:extLst>
              <a:ext uri="{FF2B5EF4-FFF2-40B4-BE49-F238E27FC236}">
                <a16:creationId xmlns:a16="http://schemas.microsoft.com/office/drawing/2014/main" id="{9ECE8CD2-5CB2-E920-4201-14739433A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77" y="710572"/>
            <a:ext cx="4317248" cy="59887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904EE5-0E0D-6194-DC2A-B02C579D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Seating (Stackable)</a:t>
            </a:r>
          </a:p>
        </p:txBody>
      </p:sp>
      <p:pic>
        <p:nvPicPr>
          <p:cNvPr id="13" name="Picture 12" descr="A wooden chair with a hole in the back&#10;&#10;AI-generated content may be incorrect.">
            <a:extLst>
              <a:ext uri="{FF2B5EF4-FFF2-40B4-BE49-F238E27FC236}">
                <a16:creationId xmlns:a16="http://schemas.microsoft.com/office/drawing/2014/main" id="{80A656E8-5A53-BD25-D47B-E0F75F7023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16244" y="2820150"/>
            <a:ext cx="4777194" cy="2690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Modular seating stacking Chadderton bench stacked 5 high efficient storage bespoke design">
            <a:extLst>
              <a:ext uri="{FF2B5EF4-FFF2-40B4-BE49-F238E27FC236}">
                <a16:creationId xmlns:a16="http://schemas.microsoft.com/office/drawing/2014/main" id="{DD6ADA29-844C-28A7-B393-B16C5F07E3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120" y="1758642"/>
            <a:ext cx="3535680" cy="353568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1B3D27-36FC-966F-C08B-D1E77F2F24B9}"/>
              </a:ext>
            </a:extLst>
          </p:cNvPr>
          <p:cNvSpPr txBox="1"/>
          <p:nvPr/>
        </p:nvSpPr>
        <p:spPr>
          <a:xfrm>
            <a:off x="4559797" y="1403456"/>
            <a:ext cx="2690088" cy="402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2000"/>
              </a:spcBef>
              <a:spcAft>
                <a:spcPts val="1200"/>
              </a:spcAft>
            </a:pPr>
            <a:r>
              <a:rPr lang="en-GB" sz="1800" b="1" dirty="0" err="1">
                <a:solidFill>
                  <a:srgbClr val="000000"/>
                </a:solidFill>
                <a:effectLst/>
                <a:latin typeface="FS Lola"/>
                <a:cs typeface="Arial" panose="020B0604020202020204" pitchFamily="34" charset="0"/>
              </a:rPr>
              <a:t>Treske</a:t>
            </a:r>
            <a:r>
              <a:rPr lang="en-GB" sz="1800" b="1" dirty="0">
                <a:solidFill>
                  <a:srgbClr val="000000"/>
                </a:solidFill>
                <a:effectLst/>
                <a:latin typeface="FS Lola"/>
                <a:cs typeface="Arial" panose="020B0604020202020204" pitchFamily="34" charset="0"/>
              </a:rPr>
              <a:t> Bench Link Details</a:t>
            </a:r>
          </a:p>
        </p:txBody>
      </p:sp>
    </p:spTree>
    <p:extLst>
      <p:ext uri="{BB962C8B-B14F-4D97-AF65-F5344CB8AC3E}">
        <p14:creationId xmlns:p14="http://schemas.microsoft.com/office/powerpoint/2010/main" val="3997728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189DC-8581-D5A9-BB66-436225B2A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Lighting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A7DF0-4DDC-8B30-1442-0A0CDCD1F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830"/>
            <a:ext cx="10515600" cy="5000459"/>
          </a:xfrm>
        </p:spPr>
        <p:txBody>
          <a:bodyPr>
            <a:normAutofit/>
          </a:bodyPr>
          <a:lstStyle/>
          <a:p>
            <a:r>
              <a:rPr lang="en-US" sz="3200" dirty="0"/>
              <a:t>Current</a:t>
            </a:r>
          </a:p>
          <a:p>
            <a:pPr lvl="1"/>
            <a:r>
              <a:rPr lang="en-US" sz="2800" dirty="0"/>
              <a:t>Main lighting is inflexible. </a:t>
            </a:r>
          </a:p>
          <a:p>
            <a:pPr lvl="1"/>
            <a:r>
              <a:rPr lang="en-US" sz="2800" dirty="0"/>
              <a:t>The overall light level only adequate. </a:t>
            </a:r>
          </a:p>
          <a:p>
            <a:pPr lvl="1"/>
            <a:r>
              <a:rPr lang="en-US" sz="2800" dirty="0"/>
              <a:t>Chandelier lighting access</a:t>
            </a:r>
          </a:p>
          <a:p>
            <a:pPr lvl="1"/>
            <a:r>
              <a:rPr lang="en-US" sz="2800" dirty="0"/>
              <a:t>LED enclosures less intrusive and power saving.</a:t>
            </a:r>
          </a:p>
          <a:p>
            <a:endParaRPr lang="en-US" sz="3200" dirty="0"/>
          </a:p>
          <a:p>
            <a:r>
              <a:rPr lang="en-US" sz="3200" dirty="0"/>
              <a:t>Future</a:t>
            </a:r>
          </a:p>
          <a:p>
            <a:pPr lvl="1"/>
            <a:r>
              <a:rPr lang="en-US" sz="2800" dirty="0"/>
              <a:t>Supporting special services and events.</a:t>
            </a:r>
          </a:p>
          <a:p>
            <a:pPr lvl="1"/>
            <a:r>
              <a:rPr lang="en-US" sz="2800" dirty="0"/>
              <a:t>Link lighting with AV provision.</a:t>
            </a:r>
          </a:p>
          <a:p>
            <a:pPr lvl="1"/>
            <a:r>
              <a:rPr lang="en-US" sz="2800" dirty="0"/>
              <a:t>Link lighting with heating solutions.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F5E9D-0ED9-24BB-C6A5-33AC2BFE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92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DF92E-6C15-4495-C215-0B4AD6F24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Audio-visual (AV)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BFBE6-1F99-A12A-BEEB-0A9EDDA4F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Current system was for a past need.</a:t>
            </a:r>
          </a:p>
          <a:p>
            <a:r>
              <a:rPr lang="en-US" dirty="0"/>
              <a:t>AV accessed and controlled from separate locations.</a:t>
            </a:r>
          </a:p>
          <a:p>
            <a:r>
              <a:rPr lang="en-US" dirty="0"/>
              <a:t>Lectern and pulpit microphones require speaking into. </a:t>
            </a:r>
          </a:p>
          <a:p>
            <a:r>
              <a:rPr lang="en-US" dirty="0"/>
              <a:t>Lapel microphones limitations.</a:t>
            </a:r>
          </a:p>
          <a:p>
            <a:r>
              <a:rPr lang="en-US" dirty="0"/>
              <a:t>Limited visual capability.</a:t>
            </a:r>
          </a:p>
          <a:p>
            <a:r>
              <a:rPr lang="en-US" dirty="0"/>
              <a:t>Livestreaming.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AD10CB-D8EE-8972-D280-9941FE2BA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16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7217-C044-8F4E-A1D8-B9A89DD29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AV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AAFEC-E308-F405-508F-1FCB42C87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7686"/>
            <a:ext cx="10515600" cy="564378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TV monitor screens:</a:t>
            </a:r>
          </a:p>
          <a:p>
            <a:pPr marL="687600" lvl="3">
              <a:lnSpc>
                <a:spcPct val="74000"/>
              </a:lnSpc>
              <a:spcBef>
                <a:spcPts val="1000"/>
              </a:spcBef>
            </a:pPr>
            <a:r>
              <a:rPr lang="en-GB" dirty="0"/>
              <a:t>F</a:t>
            </a:r>
            <a:r>
              <a:rPr lang="en-GB" dirty="0">
                <a:effectLst/>
              </a:rPr>
              <a:t>lexibility for services (visual aids) and hymns.</a:t>
            </a:r>
          </a:p>
          <a:p>
            <a:pPr marL="687600" lvl="3">
              <a:spcBef>
                <a:spcPts val="1000"/>
              </a:spcBef>
            </a:pPr>
            <a:r>
              <a:rPr lang="en-GB" dirty="0">
                <a:effectLst/>
              </a:rPr>
              <a:t>Accessibility for the non-churched or non-book culture.</a:t>
            </a:r>
          </a:p>
          <a:p>
            <a:pPr marL="687600" lvl="3">
              <a:lnSpc>
                <a:spcPct val="74000"/>
              </a:lnSpc>
              <a:spcBef>
                <a:spcPts val="1000"/>
              </a:spcBef>
            </a:pPr>
            <a:r>
              <a:rPr lang="en-GB" dirty="0">
                <a:effectLst/>
              </a:rPr>
              <a:t>Environmentally friendly.</a:t>
            </a:r>
          </a:p>
          <a:p>
            <a:pPr marL="230400">
              <a:lnSpc>
                <a:spcPct val="74000"/>
              </a:lnSpc>
            </a:pPr>
            <a:r>
              <a:rPr lang="en-GB" dirty="0">
                <a:effectLst/>
              </a:rPr>
              <a:t>Enhance visitor experience.</a:t>
            </a:r>
          </a:p>
          <a:p>
            <a:pPr marL="230400">
              <a:lnSpc>
                <a:spcPct val="74000"/>
              </a:lnSpc>
            </a:pPr>
            <a:r>
              <a:rPr lang="en-GB" dirty="0"/>
              <a:t>Flexibility for other users.</a:t>
            </a:r>
            <a:endParaRPr lang="en-GB" dirty="0">
              <a:effectLst/>
            </a:endParaRPr>
          </a:p>
          <a:p>
            <a:pPr marL="230400">
              <a:lnSpc>
                <a:spcPct val="74000"/>
              </a:lnSpc>
            </a:pPr>
            <a:r>
              <a:rPr lang="en-GB" dirty="0">
                <a:effectLst/>
              </a:rPr>
              <a:t>Better accessibility for the hearing impaired.</a:t>
            </a:r>
          </a:p>
          <a:p>
            <a:pPr marL="230400">
              <a:lnSpc>
                <a:spcPct val="74000"/>
              </a:lnSpc>
            </a:pPr>
            <a:r>
              <a:rPr lang="en-GB" dirty="0">
                <a:effectLst/>
              </a:rPr>
              <a:t>Linking AV upgrade to the lighting/wiring element.</a:t>
            </a:r>
          </a:p>
          <a:p>
            <a:pPr marL="230400">
              <a:lnSpc>
                <a:spcPct val="74000"/>
              </a:lnSpc>
            </a:pPr>
            <a:endParaRPr lang="en-GB" dirty="0"/>
          </a:p>
          <a:p>
            <a:r>
              <a:rPr lang="en-US" dirty="0"/>
              <a:t>Summary</a:t>
            </a:r>
          </a:p>
          <a:p>
            <a:pPr lvl="1"/>
            <a:r>
              <a:rPr lang="en-US" dirty="0"/>
              <a:t>One station AV desk.</a:t>
            </a:r>
          </a:p>
          <a:p>
            <a:pPr lvl="1"/>
            <a:r>
              <a:rPr lang="en-US" dirty="0"/>
              <a:t>Screens throughout church.</a:t>
            </a:r>
          </a:p>
          <a:p>
            <a:pPr lvl="1"/>
            <a:r>
              <a:rPr lang="en-US" dirty="0"/>
              <a:t>Mobile monitor stand(s).</a:t>
            </a:r>
          </a:p>
          <a:p>
            <a:pPr lvl="1"/>
            <a:r>
              <a:rPr lang="en-US" dirty="0"/>
              <a:t>Lapel microphones upgrade.</a:t>
            </a:r>
          </a:p>
          <a:p>
            <a:pPr lvl="1"/>
            <a:r>
              <a:rPr lang="en-US" dirty="0"/>
              <a:t>Lectern and pulpit double microphones.</a:t>
            </a:r>
          </a:p>
          <a:p>
            <a:pPr marL="230400">
              <a:lnSpc>
                <a:spcPct val="74000"/>
              </a:lnSpc>
            </a:pPr>
            <a:endParaRPr lang="en-GB" dirty="0">
              <a:effectLst/>
            </a:endParaRPr>
          </a:p>
          <a:p>
            <a:pPr marL="230400">
              <a:lnSpc>
                <a:spcPct val="74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FC49C-07CE-DB08-5AD1-0278CAE6F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90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0CB0A-99A6-27C2-92D4-290E465AC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Chicken and Egg Decision Making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9CA9-25EB-3A9C-1E7F-4BBEA253B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Seating type impacts heating/lighting decisions.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Heating types impacts seating decisions.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Whatever decision: needs synergy between early development elements and longer timeline elements.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6397D8-329D-5BEF-1F4A-CB96A661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43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AC8B7-8B98-C44E-ED70-7E3A48CFD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Miscellaneous Points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09F56-97B7-811B-58E5-3A8C2CB0B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7135"/>
            <a:ext cx="10515600" cy="5619136"/>
          </a:xfrm>
        </p:spPr>
        <p:txBody>
          <a:bodyPr>
            <a:normAutofit/>
          </a:bodyPr>
          <a:lstStyle/>
          <a:p>
            <a:r>
              <a:rPr lang="en-US" sz="3200" dirty="0"/>
              <a:t>Secondary glazing.</a:t>
            </a:r>
          </a:p>
          <a:p>
            <a:r>
              <a:rPr lang="en-US" sz="3200" dirty="0"/>
              <a:t>Timeline.</a:t>
            </a:r>
          </a:p>
          <a:p>
            <a:r>
              <a:rPr lang="en-US" sz="3200" dirty="0"/>
              <a:t>Costs and Funding.</a:t>
            </a:r>
          </a:p>
          <a:p>
            <a:r>
              <a:rPr lang="en-US" sz="3200" dirty="0"/>
              <a:t>Likely contractors.</a:t>
            </a:r>
          </a:p>
          <a:p>
            <a:r>
              <a:rPr lang="en-US" sz="3200" dirty="0"/>
              <a:t>Consultation (DAC, English Heritage, Victorian Society </a:t>
            </a:r>
            <a:r>
              <a:rPr lang="en-US" sz="3200" dirty="0" err="1"/>
              <a:t>etc</a:t>
            </a:r>
            <a:r>
              <a:rPr lang="en-US" sz="3200" dirty="0"/>
              <a:t>).</a:t>
            </a:r>
          </a:p>
          <a:p>
            <a:r>
              <a:rPr lang="en-US" sz="3200" dirty="0"/>
              <a:t>Future of SPC?</a:t>
            </a:r>
          </a:p>
          <a:p>
            <a:endParaRPr lang="en-US" sz="3200" dirty="0"/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A1E76-3A4E-A125-02C0-8083946A2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91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C8EFF-E138-D2C8-CFC8-209DFC89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Secondary Glazing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9E09D-AF5B-4E66-5F9F-DFC81AE22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DAC approval?</a:t>
            </a:r>
          </a:p>
          <a:p>
            <a:r>
              <a:rPr lang="en-US" dirty="0"/>
              <a:t>Visit to Storm Windows.</a:t>
            </a:r>
          </a:p>
          <a:p>
            <a:r>
              <a:rPr lang="en-US" dirty="0"/>
              <a:t>Indicative costings:  </a:t>
            </a:r>
          </a:p>
          <a:p>
            <a:pPr lvl="1"/>
            <a:r>
              <a:rPr lang="en-US" dirty="0"/>
              <a:t>Glaze one window: £4,985.50 + VAT.</a:t>
            </a:r>
          </a:p>
          <a:p>
            <a:pPr lvl="1"/>
            <a:r>
              <a:rPr lang="en-US" dirty="0"/>
              <a:t>Refurbishment of three windows every 5 years: £1,550 + VAT per visit.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AA669-7CF3-601E-6CE9-93CE98647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05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A40DE-DE9F-7A65-9E3E-BB8B2C145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Estimated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C9FF2-BA66-FE63-9763-FEC3AD02D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rgbClr val="0B0C0C"/>
                </a:solidFill>
                <a:ea typeface="Times New Roman" panose="02020603050405020304" pitchFamily="18" charset="0"/>
              </a:rPr>
              <a:t>Autumn 2025: applications for development funding support?</a:t>
            </a:r>
          </a:p>
          <a:p>
            <a:r>
              <a:rPr lang="en-GB" sz="2400" dirty="0">
                <a:solidFill>
                  <a:srgbClr val="0B0C0C"/>
                </a:solidFill>
                <a:ea typeface="Times New Roman" panose="02020603050405020304" pitchFamily="18" charset="0"/>
              </a:rPr>
              <a:t>Mid 2026 achieve DAC approval?</a:t>
            </a:r>
          </a:p>
          <a:p>
            <a:r>
              <a:rPr lang="en-GB" sz="2400" dirty="0">
                <a:solidFill>
                  <a:srgbClr val="0B0C0C"/>
                </a:solidFill>
                <a:ea typeface="Times New Roman" panose="02020603050405020304" pitchFamily="18" charset="0"/>
              </a:rPr>
              <a:t>Late 2027/early 2028 start of building work?</a:t>
            </a:r>
            <a:endParaRPr lang="en-GB" sz="24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endParaRPr lang="en-GB" sz="2400" dirty="0">
              <a:solidFill>
                <a:srgbClr val="0B0C0C"/>
              </a:solidFill>
              <a:ea typeface="Times New Roman" panose="02020603050405020304" pitchFamily="18" charset="0"/>
            </a:endParaRPr>
          </a:p>
          <a:p>
            <a:endParaRPr lang="en-GB" sz="2400" dirty="0">
              <a:effectLst/>
              <a:ea typeface="Times New Roman" panose="02020603050405020304" pitchFamily="18" charset="0"/>
            </a:endParaRPr>
          </a:p>
          <a:p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DF431-8FCC-2E92-7167-99DEBC59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92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007F8-E4E9-498C-174A-8072558E3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Estimated Costs and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8F213-CD50-AC71-DD9C-AF9B39E8D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Estimated full cost: £700k.</a:t>
            </a:r>
          </a:p>
          <a:p>
            <a:r>
              <a:rPr lang="en-GB" sz="24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Listed Places of Worship Grant Scheme and VAT relief.</a:t>
            </a:r>
          </a:p>
          <a:p>
            <a:r>
              <a:rPr lang="en-US" sz="2400" dirty="0"/>
              <a:t>Grants pre-DAC Faculty Development costs.</a:t>
            </a:r>
          </a:p>
          <a:p>
            <a:r>
              <a:rPr lang="en-US" sz="2400" dirty="0"/>
              <a:t>Grants post  DAC Faculty.</a:t>
            </a:r>
          </a:p>
          <a:p>
            <a:endParaRPr lang="en-US" sz="2400" dirty="0"/>
          </a:p>
          <a:p>
            <a:r>
              <a:rPr lang="en-US" sz="2400" dirty="0"/>
              <a:t>Friends of St Peter’s.</a:t>
            </a:r>
          </a:p>
          <a:p>
            <a:r>
              <a:rPr lang="en-US" sz="2400" dirty="0"/>
              <a:t>St Peter’s Centre Future?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8641A-53D0-E9C4-5370-8AF118D0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57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E20D0-29AD-5516-A145-DD814A6CC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Consultation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1EB00-978F-4BD8-D76D-AE6697F15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235"/>
            <a:ext cx="10515600" cy="547924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PCC</a:t>
            </a:r>
          </a:p>
          <a:p>
            <a:pPr>
              <a:lnSpc>
                <a:spcPct val="110000"/>
              </a:lnSpc>
            </a:pPr>
            <a:r>
              <a:rPr lang="en-US" dirty="0"/>
              <a:t>DAC</a:t>
            </a:r>
          </a:p>
          <a:p>
            <a:pPr>
              <a:lnSpc>
                <a:spcPct val="110000"/>
              </a:lnSpc>
            </a:pPr>
            <a:r>
              <a:rPr lang="en-US" dirty="0"/>
              <a:t>St Peter’s Congregation: the users</a:t>
            </a:r>
          </a:p>
          <a:p>
            <a:pPr>
              <a:lnSpc>
                <a:spcPct val="110000"/>
              </a:lnSpc>
            </a:pPr>
            <a:r>
              <a:rPr lang="en-US" dirty="0"/>
              <a:t>The wider church attending Parish</a:t>
            </a:r>
          </a:p>
          <a:p>
            <a:pPr>
              <a:lnSpc>
                <a:spcPct val="110000"/>
              </a:lnSpc>
            </a:pPr>
            <a:r>
              <a:rPr lang="en-US" dirty="0"/>
              <a:t>The wider users:</a:t>
            </a:r>
          </a:p>
          <a:p>
            <a:pPr lvl="1">
              <a:lnSpc>
                <a:spcPct val="110000"/>
              </a:lnSpc>
              <a:spcBef>
                <a:spcPts val="1000"/>
              </a:spcBef>
            </a:pPr>
            <a:r>
              <a:rPr lang="en-US" dirty="0"/>
              <a:t>Clubs and societies</a:t>
            </a:r>
          </a:p>
          <a:p>
            <a:pPr lvl="1">
              <a:lnSpc>
                <a:spcPct val="110000"/>
              </a:lnSpc>
              <a:spcBef>
                <a:spcPts val="1000"/>
              </a:spcBef>
            </a:pPr>
            <a:r>
              <a:rPr lang="en-US" dirty="0"/>
              <a:t>The town</a:t>
            </a:r>
          </a:p>
          <a:p>
            <a:pPr>
              <a:lnSpc>
                <a:spcPct val="110000"/>
              </a:lnSpc>
            </a:pPr>
            <a:r>
              <a:rPr lang="en-US" dirty="0"/>
              <a:t>Other space providers:</a:t>
            </a:r>
          </a:p>
          <a:p>
            <a:pPr lvl="1">
              <a:lnSpc>
                <a:spcPct val="110000"/>
              </a:lnSpc>
            </a:pPr>
            <a:r>
              <a:rPr lang="en-US" dirty="0" err="1"/>
              <a:t>Isbourne</a:t>
            </a:r>
            <a:r>
              <a:rPr lang="en-US" dirty="0"/>
              <a:t> Centre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Old School Buildings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Tewkesbury Borough Council (planning permission for external features)</a:t>
            </a:r>
          </a:p>
          <a:p>
            <a:pPr>
              <a:lnSpc>
                <a:spcPct val="110000"/>
              </a:lnSpc>
            </a:pPr>
            <a:r>
              <a:rPr lang="en-US" dirty="0"/>
              <a:t>English Heritage</a:t>
            </a:r>
          </a:p>
          <a:p>
            <a:pPr>
              <a:lnSpc>
                <a:spcPct val="110000"/>
              </a:lnSpc>
            </a:pPr>
            <a:r>
              <a:rPr lang="en-US" dirty="0"/>
              <a:t>Victorian Society</a:t>
            </a:r>
          </a:p>
          <a:p>
            <a:pPr>
              <a:lnSpc>
                <a:spcPct val="110000"/>
              </a:lnSpc>
            </a:pPr>
            <a:r>
              <a:rPr lang="en-US" dirty="0"/>
              <a:t>Who else?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DCF41-C1E1-FDF7-7033-F7D234E4D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15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9D061-E309-D74B-5E76-7E9F8FD1C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Parish IP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A0395-5F40-319F-F0DA-E5FC0281B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Revd</a:t>
            </a:r>
            <a:r>
              <a:rPr lang="en-US" dirty="0"/>
              <a:t> David Penny</a:t>
            </a:r>
          </a:p>
          <a:p>
            <a:r>
              <a:rPr lang="en-US" dirty="0"/>
              <a:t>Simon Andrews</a:t>
            </a:r>
          </a:p>
          <a:p>
            <a:r>
              <a:rPr lang="en-US" dirty="0"/>
              <a:t>Sue Proctor</a:t>
            </a:r>
          </a:p>
          <a:p>
            <a:endParaRPr lang="en-US" dirty="0"/>
          </a:p>
          <a:p>
            <a:r>
              <a:rPr lang="en-US" dirty="0"/>
              <a:t>Heating, Solar/Power, Seating</a:t>
            </a:r>
          </a:p>
          <a:p>
            <a:pPr lvl="1"/>
            <a:r>
              <a:rPr lang="en-US" dirty="0"/>
              <a:t>Tim Hall</a:t>
            </a:r>
          </a:p>
          <a:p>
            <a:pPr lvl="1"/>
            <a:r>
              <a:rPr lang="en-US" dirty="0"/>
              <a:t>Alan Thomas</a:t>
            </a:r>
          </a:p>
          <a:p>
            <a:pPr lvl="1"/>
            <a:r>
              <a:rPr lang="en-US" dirty="0"/>
              <a:t>Peter Methven</a:t>
            </a:r>
          </a:p>
          <a:p>
            <a:r>
              <a:rPr lang="en-US" dirty="0"/>
              <a:t>Lighting &amp; Audio-visual</a:t>
            </a:r>
          </a:p>
          <a:p>
            <a:pPr lvl="1"/>
            <a:r>
              <a:rPr lang="en-US" dirty="0"/>
              <a:t>Rob Davies</a:t>
            </a:r>
          </a:p>
          <a:p>
            <a:pPr lvl="1"/>
            <a:r>
              <a:rPr lang="en-US" dirty="0"/>
              <a:t>Sue </a:t>
            </a:r>
            <a:r>
              <a:rPr lang="en-US" dirty="0" err="1"/>
              <a:t>Crownshaw</a:t>
            </a:r>
            <a:endParaRPr lang="en-US" dirty="0"/>
          </a:p>
          <a:p>
            <a:pPr lvl="1"/>
            <a:r>
              <a:rPr lang="en-US" dirty="0"/>
              <a:t>Mark Collins</a:t>
            </a:r>
          </a:p>
          <a:p>
            <a:r>
              <a:rPr lang="en-US" dirty="0"/>
              <a:t>Independent Space</a:t>
            </a:r>
          </a:p>
          <a:p>
            <a:pPr lvl="1"/>
            <a:r>
              <a:rPr lang="en-US" dirty="0" err="1"/>
              <a:t>Geof</a:t>
            </a:r>
            <a:r>
              <a:rPr lang="en-US" dirty="0"/>
              <a:t> Adlington</a:t>
            </a:r>
          </a:p>
          <a:p>
            <a:pPr lvl="1"/>
            <a:r>
              <a:rPr lang="en-US" dirty="0"/>
              <a:t>Tony Mason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9B1446-B2A8-A391-ECE7-5522C29F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120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C94F8-6884-8C61-E1F4-04361D30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333A9-3F11-A2BE-EFAF-141560C87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 ideas based on feedback</a:t>
            </a:r>
          </a:p>
          <a:p>
            <a:r>
              <a:rPr lang="en-US" dirty="0"/>
              <a:t>Seek development grants</a:t>
            </a:r>
          </a:p>
          <a:p>
            <a:r>
              <a:rPr lang="en-US" dirty="0"/>
              <a:t>Initiate wider consultation</a:t>
            </a:r>
          </a:p>
          <a:p>
            <a:r>
              <a:rPr lang="en-US" dirty="0"/>
              <a:t>Develop brief for DAC Faculty</a:t>
            </a:r>
          </a:p>
          <a:p>
            <a:r>
              <a:rPr lang="en-US" dirty="0"/>
              <a:t>Continue to develop supporting infrastructure ideas</a:t>
            </a:r>
          </a:p>
          <a:p>
            <a:r>
              <a:rPr lang="en-US" dirty="0"/>
              <a:t>Develop costings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2F050-D65D-74DB-0E06-807E7CEC4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27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82EFD-DAA2-10FC-1E79-B8527279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4823"/>
            <a:ext cx="10515600" cy="1325563"/>
          </a:xfrm>
        </p:spPr>
        <p:txBody>
          <a:bodyPr/>
          <a:lstStyle/>
          <a:p>
            <a:pPr algn="ctr"/>
            <a:r>
              <a:rPr lang="en-US" sz="6600" dirty="0"/>
              <a:t>Questions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F66301-72A4-2DE2-5D4E-DF3D6D60B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5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A3D26-C62E-4BAE-2D9D-8F6E55DB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Bottom Line Up Front</a:t>
            </a:r>
            <a:br>
              <a:rPr lang="en-US" dirty="0"/>
            </a:br>
            <a:r>
              <a:rPr lang="en-US" dirty="0"/>
              <a:t>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2B7B1-01D0-4EF8-A861-C234FAC3B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831"/>
            <a:ext cx="10515600" cy="5044704"/>
          </a:xfrm>
        </p:spPr>
        <p:txBody>
          <a:bodyPr>
            <a:normAutofit lnSpcReduction="10000"/>
          </a:bodyPr>
          <a:lstStyle/>
          <a:p>
            <a:r>
              <a:rPr lang="en-GB" sz="36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Vision</a:t>
            </a:r>
          </a:p>
          <a:p>
            <a:pPr lvl="1"/>
            <a:r>
              <a:rPr lang="en-GB" sz="28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West </a:t>
            </a:r>
            <a:r>
              <a:rPr lang="en-GB" sz="2800" dirty="0">
                <a:solidFill>
                  <a:srgbClr val="0B0C0C"/>
                </a:solidFill>
                <a:ea typeface="Times New Roman" panose="02020603050405020304" pitchFamily="18" charset="0"/>
              </a:rPr>
              <a:t>end two floor i</a:t>
            </a:r>
            <a:r>
              <a:rPr lang="en-GB" sz="28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ndependent enclosed space:</a:t>
            </a:r>
          </a:p>
          <a:p>
            <a:pPr lvl="2"/>
            <a:r>
              <a:rPr lang="en-GB" sz="2400" dirty="0">
                <a:solidFill>
                  <a:srgbClr val="0B0C0C"/>
                </a:solidFill>
                <a:ea typeface="Times New Roman" panose="02020603050405020304" pitchFamily="18" charset="0"/>
              </a:rPr>
              <a:t>M</a:t>
            </a:r>
            <a:r>
              <a:rPr lang="en-GB" sz="24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eeting spaces.</a:t>
            </a:r>
          </a:p>
          <a:p>
            <a:pPr lvl="2"/>
            <a:r>
              <a:rPr lang="en-GB" sz="2400" dirty="0">
                <a:solidFill>
                  <a:srgbClr val="0B0C0C"/>
                </a:solidFill>
                <a:ea typeface="Times New Roman" panose="02020603050405020304" pitchFamily="18" charset="0"/>
              </a:rPr>
              <a:t>Catering facility.</a:t>
            </a:r>
            <a:endParaRPr lang="en-GB" sz="24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pPr lvl="2"/>
            <a:r>
              <a:rPr lang="en-GB" sz="24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Two loos.</a:t>
            </a:r>
          </a:p>
          <a:p>
            <a:pPr lvl="2"/>
            <a:r>
              <a:rPr lang="en-GB" sz="2400" dirty="0">
                <a:solidFill>
                  <a:srgbClr val="0B0C0C"/>
                </a:solidFill>
                <a:ea typeface="Times New Roman" panose="02020603050405020304" pitchFamily="18" charset="0"/>
              </a:rPr>
              <a:t>Mezzanine.</a:t>
            </a:r>
            <a:endParaRPr lang="en-GB" sz="24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pPr lvl="1"/>
            <a:r>
              <a:rPr lang="en-GB" sz="2800" dirty="0">
                <a:solidFill>
                  <a:srgbClr val="0B0C0C"/>
                </a:solidFill>
                <a:ea typeface="Times New Roman" panose="02020603050405020304" pitchFamily="18" charset="0"/>
              </a:rPr>
              <a:t>Wider building heating, seating, lighting, audio-visual(AV) solution.</a:t>
            </a:r>
            <a:endParaRPr lang="en-GB" sz="28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r>
              <a:rPr lang="en-GB" sz="3600" dirty="0">
                <a:solidFill>
                  <a:srgbClr val="0B0C0C"/>
                </a:solidFill>
                <a:ea typeface="Times New Roman" panose="02020603050405020304" pitchFamily="18" charset="0"/>
              </a:rPr>
              <a:t>Pragmatic</a:t>
            </a:r>
            <a:endParaRPr lang="en-GB" sz="3600" dirty="0">
              <a:effectLst/>
              <a:ea typeface="Times New Roman" panose="02020603050405020304" pitchFamily="18" charset="0"/>
            </a:endParaRPr>
          </a:p>
          <a:p>
            <a:pPr lvl="1"/>
            <a:r>
              <a:rPr lang="en-US" sz="2800" dirty="0"/>
              <a:t>Lady Chapel </a:t>
            </a:r>
            <a:r>
              <a:rPr lang="en-GB" sz="2800" dirty="0">
                <a:solidFill>
                  <a:srgbClr val="0B0C0C"/>
                </a:solidFill>
                <a:ea typeface="Times New Roman" panose="02020603050405020304" pitchFamily="18" charset="0"/>
              </a:rPr>
              <a:t>i</a:t>
            </a:r>
            <a:r>
              <a:rPr lang="en-GB" sz="28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ndependent enclosed space.</a:t>
            </a:r>
          </a:p>
          <a:p>
            <a:pPr lvl="1"/>
            <a:r>
              <a:rPr lang="en-GB" sz="2800" dirty="0">
                <a:solidFill>
                  <a:srgbClr val="0B0C0C"/>
                </a:solidFill>
              </a:rPr>
              <a:t>Wider building heating.</a:t>
            </a:r>
          </a:p>
          <a:p>
            <a:pPr lvl="1"/>
            <a:r>
              <a:rPr lang="en-GB" sz="2800" dirty="0">
                <a:solidFill>
                  <a:srgbClr val="0B0C0C"/>
                </a:solidFill>
              </a:rPr>
              <a:t>Develop costings for seating, lighting and AV but execution on hold until funds identified.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8DDA3-8730-EA1A-880B-7FCD2618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53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4E3C3-EC39-2EDF-202A-812FF7585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48B14-0227-1199-3D68-811E7CA3E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366"/>
            <a:ext cx="10515600" cy="4851597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B0C0C"/>
                </a:solidFill>
                <a:ea typeface="Times New Roman" panose="02020603050405020304" pitchFamily="18" charset="0"/>
              </a:rPr>
              <a:t>Largest public building in the town</a:t>
            </a:r>
            <a:r>
              <a:rPr lang="en-GB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r>
              <a:rPr lang="en-GB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Building’s primary (but not sole) purpose: provide a place of worship for the community.</a:t>
            </a:r>
          </a:p>
          <a:p>
            <a:r>
              <a:rPr lang="en-GB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Currently not fit for mission, ministry or community activity in the 21st Century. </a:t>
            </a:r>
          </a:p>
          <a:p>
            <a:pPr lvl="1"/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Temperature.</a:t>
            </a:r>
          </a:p>
          <a:p>
            <a:pPr lvl="1"/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Seating constraints.</a:t>
            </a:r>
          </a:p>
          <a:p>
            <a:pPr lvl="1"/>
            <a:r>
              <a:rPr lang="en-GB" sz="2000" dirty="0">
                <a:solidFill>
                  <a:srgbClr val="0B0C0C"/>
                </a:solidFill>
                <a:ea typeface="Times New Roman" panose="02020603050405020304" pitchFamily="18" charset="0"/>
              </a:rPr>
              <a:t>Inflexible lighting.</a:t>
            </a:r>
            <a:endParaRPr lang="en-GB" sz="20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pPr lvl="1"/>
            <a:r>
              <a:rPr lang="en-GB" sz="2000" dirty="0">
                <a:solidFill>
                  <a:srgbClr val="0B0C0C"/>
                </a:solidFill>
                <a:ea typeface="Times New Roman" panose="02020603050405020304" pitchFamily="18" charset="0"/>
              </a:rPr>
              <a:t>Inadequate AV system.</a:t>
            </a:r>
            <a:endParaRPr lang="en-GB" sz="20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pPr lvl="1"/>
            <a:r>
              <a:rPr lang="en-GB" sz="2000" dirty="0">
                <a:solidFill>
                  <a:srgbClr val="0B0C0C"/>
                </a:solidFill>
                <a:ea typeface="Times New Roman" panose="02020603050405020304" pitchFamily="18" charset="0"/>
              </a:rPr>
              <a:t>No effective meeting spaces: youth and community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F2E2D-A1C2-1E89-C0B3-8545CB91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6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3F566-6F23-8F42-1B3B-24CE5CDF4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1AB6C-5279-8FC3-A689-9326F5F0A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2387"/>
            <a:ext cx="10515600" cy="5574890"/>
          </a:xfrm>
        </p:spPr>
        <p:txBody>
          <a:bodyPr>
            <a:noAutofit/>
          </a:bodyPr>
          <a:lstStyle/>
          <a:p>
            <a:r>
              <a:rPr lang="en-GB" sz="18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Saving Heritage</a:t>
            </a:r>
            <a:r>
              <a:rPr lang="en-GB" sz="18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</a:t>
            </a:r>
          </a:p>
          <a:p>
            <a:pPr lvl="1"/>
            <a:r>
              <a:rPr lang="en-GB" sz="1800" dirty="0">
                <a:solidFill>
                  <a:srgbClr val="0B0C0C"/>
                </a:solidFill>
                <a:ea typeface="Times New Roman" panose="02020603050405020304" pitchFamily="18" charset="0"/>
              </a:rPr>
              <a:t>O</a:t>
            </a:r>
            <a:r>
              <a:rPr lang="en-GB" sz="18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pportunity to better present the building's heritage.</a:t>
            </a:r>
          </a:p>
          <a:p>
            <a:pPr lvl="1"/>
            <a:r>
              <a:rPr lang="en-GB" sz="1800" dirty="0">
                <a:ea typeface="SimSun" panose="02010600030101010101" pitchFamily="2" charset="-122"/>
                <a:cs typeface="Times New Roman" panose="02020603050405020304" pitchFamily="18" charset="0"/>
              </a:rPr>
              <a:t>Building’s evolving shape.</a:t>
            </a:r>
            <a:endParaRPr lang="en-GB" sz="18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r>
              <a:rPr lang="en-GB" sz="18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Protecting the Environment</a:t>
            </a:r>
            <a:r>
              <a:rPr lang="en-GB" sz="18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</a:t>
            </a:r>
          </a:p>
          <a:p>
            <a:pPr lvl="1"/>
            <a:r>
              <a:rPr lang="en-GB" sz="1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Moving away from gas fired heating</a:t>
            </a:r>
            <a:r>
              <a:rPr lang="en-GB" sz="1800" dirty="0">
                <a:effectLst/>
              </a:rPr>
              <a:t>.</a:t>
            </a:r>
            <a:endParaRPr lang="en-GB" sz="1800" dirty="0">
              <a:solidFill>
                <a:srgbClr val="0B0C0C"/>
              </a:solidFill>
              <a:ea typeface="Times New Roman" panose="02020603050405020304" pitchFamily="18" charset="0"/>
            </a:endParaRPr>
          </a:p>
          <a:p>
            <a:pPr lvl="1"/>
            <a:r>
              <a:rPr lang="en-GB" sz="1800" dirty="0">
                <a:solidFill>
                  <a:srgbClr val="0B0C0C"/>
                </a:solidFill>
                <a:ea typeface="Times New Roman" panose="02020603050405020304" pitchFamily="18" charset="0"/>
              </a:rPr>
              <a:t>Lighting more economic and environmentally neutral solution.</a:t>
            </a:r>
          </a:p>
          <a:p>
            <a:pPr lvl="1"/>
            <a:r>
              <a:rPr lang="en-GB" sz="1800" dirty="0">
                <a:solidFill>
                  <a:srgbClr val="0B0C0C"/>
                </a:solidFill>
                <a:ea typeface="Times New Roman" panose="02020603050405020304" pitchFamily="18" charset="0"/>
              </a:rPr>
              <a:t>Solar panel system.</a:t>
            </a:r>
          </a:p>
          <a:p>
            <a:pPr lvl="1"/>
            <a:r>
              <a:rPr lang="en-GB" sz="1800" dirty="0"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Power storage</a:t>
            </a:r>
            <a:r>
              <a:rPr lang="en-GB" sz="1800" dirty="0">
                <a:effectLst/>
              </a:rPr>
              <a:t>.</a:t>
            </a:r>
            <a:endParaRPr lang="en-GB" sz="1800" dirty="0">
              <a:solidFill>
                <a:srgbClr val="0B0C0C"/>
              </a:solidFill>
            </a:endParaRPr>
          </a:p>
          <a:p>
            <a:r>
              <a:rPr lang="en-GB" sz="18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Inclusion, Access and Participation</a:t>
            </a:r>
            <a:r>
              <a:rPr lang="en-GB" sz="18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</a:t>
            </a:r>
          </a:p>
          <a:p>
            <a:pPr lvl="1"/>
            <a:r>
              <a:rPr lang="en-GB" sz="1800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To welcome the wider community and congregations of the future:</a:t>
            </a:r>
          </a:p>
          <a:p>
            <a:pPr lvl="2"/>
            <a:r>
              <a:rPr lang="en-GB" sz="1800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Make the space more welcoming, comfortable and warmer.</a:t>
            </a:r>
          </a:p>
          <a:p>
            <a:pPr lvl="2"/>
            <a:r>
              <a:rPr lang="en-GB" sz="1800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Improve the flexibility of the space.</a:t>
            </a:r>
          </a:p>
          <a:p>
            <a:pPr lvl="2"/>
            <a:r>
              <a:rPr lang="en-GB" sz="1800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Reduce the formality of the space.</a:t>
            </a:r>
          </a:p>
          <a:p>
            <a:pPr lvl="2"/>
            <a:r>
              <a:rPr lang="en-GB" sz="1800" dirty="0">
                <a:solidFill>
                  <a:srgbClr val="0000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Simplify the creation of occasional spaces.</a:t>
            </a:r>
          </a:p>
          <a:p>
            <a:pPr lvl="1"/>
            <a:r>
              <a:rPr lang="en-GB" sz="1800" dirty="0">
                <a:solidFill>
                  <a:srgbClr val="0B0C0C"/>
                </a:solidFill>
                <a:ea typeface="Times New Roman" panose="02020603050405020304" pitchFamily="18" charset="0"/>
              </a:rPr>
              <a:t>Current congregation and users.</a:t>
            </a:r>
          </a:p>
          <a:p>
            <a:pPr lvl="1"/>
            <a:r>
              <a:rPr lang="en-GB" sz="1800" dirty="0">
                <a:solidFill>
                  <a:srgbClr val="0B0C0C"/>
                </a:solidFill>
                <a:ea typeface="Times New Roman" panose="02020603050405020304" pitchFamily="18" charset="0"/>
              </a:rPr>
              <a:t>Visitor numbers. </a:t>
            </a:r>
          </a:p>
          <a:p>
            <a:pPr lvl="1"/>
            <a:r>
              <a:rPr lang="en-GB" sz="1800" dirty="0">
                <a:solidFill>
                  <a:srgbClr val="0B0C0C"/>
                </a:solidFill>
                <a:ea typeface="Times New Roman" panose="02020603050405020304" pitchFamily="18" charset="0"/>
              </a:rPr>
              <a:t>Expansion of other users.</a:t>
            </a:r>
          </a:p>
          <a:p>
            <a:pPr lvl="1"/>
            <a:endParaRPr lang="en-GB" sz="1800" dirty="0">
              <a:effectLst/>
              <a:ea typeface="Times New Roman" panose="02020603050405020304" pitchFamily="18" charset="0"/>
            </a:endParaRPr>
          </a:p>
          <a:p>
            <a:pPr lvl="1"/>
            <a:endParaRPr lang="en-GB" sz="18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F08048-20A5-3A5C-08E6-B9EB0625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88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4E3C3-EC39-2EDF-202A-812FF7585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This Building has Never Stood Still (Hide)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48B14-0227-1199-3D68-811E7CA3E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366"/>
            <a:ext cx="10515600" cy="4851597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B0C0C"/>
                </a:solidFill>
                <a:ea typeface="Times New Roman" panose="02020603050405020304" pitchFamily="18" charset="0"/>
              </a:rPr>
              <a:t>1982: Font moved from Nave to SW aisle.</a:t>
            </a:r>
          </a:p>
          <a:p>
            <a:r>
              <a:rPr lang="en-GB" sz="32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1984: Bell tower ringing chamber built and glazed.</a:t>
            </a:r>
          </a:p>
          <a:p>
            <a:r>
              <a:rPr lang="en-GB" sz="32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1984: Rood screen moved</a:t>
            </a:r>
            <a:r>
              <a:rPr lang="en-GB" sz="3200" dirty="0">
                <a:solidFill>
                  <a:srgbClr val="0B0C0C"/>
                </a:solidFill>
                <a:ea typeface="Times New Roman" panose="02020603050405020304" pitchFamily="18" charset="0"/>
              </a:rPr>
              <a:t> from Chancel to West Nave</a:t>
            </a:r>
            <a:r>
              <a:rPr lang="en-GB" sz="32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. </a:t>
            </a:r>
          </a:p>
          <a:p>
            <a:r>
              <a:rPr lang="en-GB" sz="320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2004/6</a:t>
            </a:r>
            <a:r>
              <a:rPr lang="en-GB" sz="32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Interior porch </a:t>
            </a:r>
            <a:r>
              <a:rPr lang="en-GB" sz="3200" dirty="0">
                <a:solidFill>
                  <a:srgbClr val="0B0C0C"/>
                </a:solidFill>
                <a:ea typeface="Times New Roman" panose="02020603050405020304" pitchFamily="18" charset="0"/>
              </a:rPr>
              <a:t>lobby &amp; Choir Vestry cupboards built. </a:t>
            </a:r>
            <a:endParaRPr lang="en-GB" sz="32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r>
              <a:rPr lang="en-GB" sz="32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2011: Solar panels installed on South Aisle roof.</a:t>
            </a:r>
          </a:p>
          <a:p>
            <a:r>
              <a:rPr lang="en-GB" sz="3200" dirty="0">
                <a:solidFill>
                  <a:srgbClr val="0B0C0C"/>
                </a:solidFill>
                <a:ea typeface="Times New Roman" panose="02020603050405020304" pitchFamily="18" charset="0"/>
              </a:rPr>
              <a:t>2012: Electrical meters cupboard built.</a:t>
            </a:r>
            <a:endParaRPr lang="en-GB" sz="32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r>
              <a:rPr lang="en-GB" sz="3200" dirty="0">
                <a:solidFill>
                  <a:srgbClr val="0B0C0C"/>
                </a:solidFill>
                <a:ea typeface="Times New Roman" panose="02020603050405020304" pitchFamily="18" charset="0"/>
              </a:rPr>
              <a:t>2015</a:t>
            </a:r>
            <a:r>
              <a:rPr lang="en-GB" sz="32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New flooring and chairs put in place in West Nave.</a:t>
            </a:r>
          </a:p>
          <a:p>
            <a:r>
              <a:rPr lang="en-GB" sz="3200" dirty="0">
                <a:solidFill>
                  <a:srgbClr val="0B0C0C"/>
                </a:solidFill>
                <a:ea typeface="Times New Roman" panose="02020603050405020304" pitchFamily="18" charset="0"/>
              </a:rPr>
              <a:t>2017: Disabled toilet in bell tower.</a:t>
            </a:r>
            <a:endParaRPr lang="en-GB" sz="32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F2E2D-A1C2-1E89-C0B3-8545CB91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92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C0F56-5A0E-CA17-0CF4-CC710C9EC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Endstate</a:t>
            </a:r>
            <a:r>
              <a:rPr lang="en-US" dirty="0"/>
              <a:t> (PCC Approved)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3C49A-8D47-F142-5BCB-0B95BE8B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080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Noting the </a:t>
            </a:r>
            <a:r>
              <a:rPr lang="en-GB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Diocese’s net zero 2030 target</a:t>
            </a: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 church building </a:t>
            </a:r>
            <a:r>
              <a:rPr lang="en-GB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fit for purpose </a:t>
            </a: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serve the demands of a </a:t>
            </a:r>
            <a:r>
              <a:rPr lang="en-GB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modern congregation and community </a:t>
            </a: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 terms of </a:t>
            </a:r>
            <a:r>
              <a:rPr lang="en-GB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heating, lighting, seating and audio-visual support</a:t>
            </a: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and the provision of an </a:t>
            </a:r>
            <a:r>
              <a:rPr lang="en-GB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independent space </a:t>
            </a:r>
            <a:r>
              <a:rPr lang="en-GB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 the engagement of younger congregants within services and wider community users without.</a:t>
            </a:r>
            <a:endParaRPr lang="en-GB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34151-CC03-CAE9-E9B5-A7615059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33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A3D26-C62E-4BAE-2D9D-8F6E55DB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Possible Phasing of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2B7B1-01D0-4EF8-A861-C234FAC3B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Phase 1a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the provision of a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multi-functional, independent space 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noting the need for soundproofing, heat retention, and suitable lighting for both the space and integration with solutions (below) for the wider church space.</a:t>
            </a:r>
          </a:p>
          <a:p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Phase 1b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whilst our gas boiler is still working, the future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provision of a heating solution 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that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heats people 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rather than the building. Our research so far shows the need for a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hybrid solution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, likely electrically based. It is appreciated that any desired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seating solution (pews/seats) would dictate some heating solutions 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being unviable</a:t>
            </a:r>
            <a:r>
              <a:rPr lang="en-GB" sz="2000" dirty="0">
                <a:solidFill>
                  <a:srgbClr val="0B0C0C"/>
                </a:solidFill>
                <a:ea typeface="Times New Roman" panose="02020603050405020304" pitchFamily="18" charset="0"/>
              </a:rPr>
              <a:t>. </a:t>
            </a:r>
            <a:r>
              <a:rPr lang="en-GB" sz="2000" b="1" dirty="0">
                <a:solidFill>
                  <a:srgbClr val="0B0C0C"/>
                </a:solidFill>
                <a:ea typeface="Times New Roman" panose="02020603050405020304" pitchFamily="18" charset="0"/>
              </a:rPr>
              <a:t>Review our solar panels strategy </a:t>
            </a:r>
            <a:r>
              <a:rPr lang="en-GB" sz="2000" dirty="0">
                <a:solidFill>
                  <a:srgbClr val="0B0C0C"/>
                </a:solidFill>
                <a:ea typeface="Times New Roman" panose="02020603050405020304" pitchFamily="18" charset="0"/>
              </a:rPr>
              <a:t>for the provision of energy.</a:t>
            </a:r>
            <a:endParaRPr lang="en-GB" sz="2000" dirty="0">
              <a:solidFill>
                <a:srgbClr val="0B0C0C"/>
              </a:solidFill>
              <a:effectLst/>
              <a:ea typeface="Times New Roman" panose="02020603050405020304" pitchFamily="18" charset="0"/>
            </a:endParaRPr>
          </a:p>
          <a:p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Phase 2</a:t>
            </a:r>
            <a:r>
              <a:rPr lang="en-GB" sz="2000" b="1" dirty="0">
                <a:solidFill>
                  <a:srgbClr val="0B0C0C"/>
                </a:solidFill>
                <a:ea typeface="Times New Roman" panose="02020603050405020304" pitchFamily="18" charset="0"/>
              </a:rPr>
              <a:t>a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develop seating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 solutions.  Noting there are heating solutions that are able to also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provide lighting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, we would seek to provide a new system that is more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energy efficient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 than the current one which can either be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part of a heating solution or separate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. </a:t>
            </a:r>
          </a:p>
          <a:p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Phase 2</a:t>
            </a:r>
            <a:r>
              <a:rPr lang="en-GB" sz="2000" b="1" dirty="0">
                <a:solidFill>
                  <a:srgbClr val="0B0C0C"/>
                </a:solidFill>
                <a:ea typeface="Times New Roman" panose="02020603050405020304" pitchFamily="18" charset="0"/>
              </a:rPr>
              <a:t>b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: the upgrading of our current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audio-visual provision 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including the remov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al of older evolutionary installed cabling 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and infrastructure but </a:t>
            </a:r>
            <a:r>
              <a:rPr lang="en-GB" sz="2000" b="1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taking advantage of electrical ducting </a:t>
            </a:r>
            <a:r>
              <a:rPr lang="en-GB" sz="2000" dirty="0">
                <a:solidFill>
                  <a:srgbClr val="0B0C0C"/>
                </a:solidFill>
                <a:effectLst/>
                <a:ea typeface="Times New Roman" panose="02020603050405020304" pitchFamily="18" charset="0"/>
              </a:rPr>
              <a:t>that the heating and lighting solution may offer.</a:t>
            </a:r>
            <a:endParaRPr lang="en-GB" sz="2000" dirty="0">
              <a:effectLst/>
              <a:ea typeface="Times New Roman" panose="02020603050405020304" pitchFamily="18" charset="0"/>
            </a:endParaRPr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8DDA3-8730-EA1A-880B-7FCD2618C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0DC5-859D-2F4D-BC9D-58504BCE52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97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1478</Words>
  <Application>Microsoft Macintosh PowerPoint</Application>
  <PresentationFormat>Widescreen</PresentationFormat>
  <Paragraphs>307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FS Lola</vt:lpstr>
      <vt:lpstr>Times New Roman</vt:lpstr>
      <vt:lpstr>Office Theme</vt:lpstr>
      <vt:lpstr>St Peter’s Church, Winchcombe  Integrated Project (IP) Brief to Parish  6 &amp; 17 Aug 25</vt:lpstr>
      <vt:lpstr>Introduction Revd David Penny</vt:lpstr>
      <vt:lpstr>Parish IP Team</vt:lpstr>
      <vt:lpstr>Bottom Line Up Front Options</vt:lpstr>
      <vt:lpstr>Background</vt:lpstr>
      <vt:lpstr>Principles</vt:lpstr>
      <vt:lpstr>This Building has Never Stood Still (Hide)</vt:lpstr>
      <vt:lpstr>Endstate (PCC Approved)</vt:lpstr>
      <vt:lpstr>Possible Phasing of Activity</vt:lpstr>
      <vt:lpstr>Factors</vt:lpstr>
      <vt:lpstr>Independent Space</vt:lpstr>
      <vt:lpstr>Lady Chapel (Enclosed Option) </vt:lpstr>
      <vt:lpstr>West End PCC’s Essentials, Desirables and Nice to Haves</vt:lpstr>
      <vt:lpstr>PowerPoint Presentation</vt:lpstr>
      <vt:lpstr>Description of Project Elements </vt:lpstr>
      <vt:lpstr>Heating and Solar Panels/Power</vt:lpstr>
      <vt:lpstr>Heating Proposals</vt:lpstr>
      <vt:lpstr>Power Proposals</vt:lpstr>
      <vt:lpstr>Seating Proposals</vt:lpstr>
      <vt:lpstr>Seating (Stackable)</vt:lpstr>
      <vt:lpstr>Lighting Proposals</vt:lpstr>
      <vt:lpstr>Audio-visual (AV) Current</vt:lpstr>
      <vt:lpstr>AV Proposals</vt:lpstr>
      <vt:lpstr>Chicken and Egg Decision Making</vt:lpstr>
      <vt:lpstr>Miscellaneous Points </vt:lpstr>
      <vt:lpstr>Secondary Glazing</vt:lpstr>
      <vt:lpstr>Estimated Timeline</vt:lpstr>
      <vt:lpstr>Estimated Costs and Funding</vt:lpstr>
      <vt:lpstr>Consultation</vt:lpstr>
      <vt:lpstr>Next Steps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Andrews</dc:creator>
  <cp:lastModifiedBy>Simon Andrews</cp:lastModifiedBy>
  <cp:revision>107</cp:revision>
  <cp:lastPrinted>2025-05-08T10:08:45Z</cp:lastPrinted>
  <dcterms:created xsi:type="dcterms:W3CDTF">2025-03-11T15:28:04Z</dcterms:created>
  <dcterms:modified xsi:type="dcterms:W3CDTF">2025-08-02T07:45:41Z</dcterms:modified>
</cp:coreProperties>
</file>